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1430000" cy="9296400"/>
  <p:notesSz cx="6858000" cy="9144000"/>
  <p:embeddedFontLst>
    <p:embeddedFont>
      <p:font typeface="Archivo Black" charset="1" panose="020B0A03020202020B04"/>
      <p:regular r:id="rId23"/>
    </p:embeddedFont>
    <p:embeddedFont>
      <p:font typeface="Gagalin" charset="1" panose="00000500000000000000"/>
      <p:regular r:id="rId24"/>
    </p:embeddedFont>
    <p:embeddedFont>
      <p:font typeface="Noto Sans T Chinese" charset="1" panose="020B0500000000000000"/>
      <p:regular r:id="rId25"/>
    </p:embeddedFont>
    <p:embeddedFont>
      <p:font typeface="Montserrat Medium" charset="1" panose="00000600000000000000"/>
      <p:regular r:id="rId26"/>
    </p:embeddedFont>
    <p:embeddedFont>
      <p:font typeface="Noto Sans T Chinese Bold" charset="1" panose="020B0800000000000000"/>
      <p:regular r:id="rId27"/>
    </p:embeddedFont>
    <p:embeddedFont>
      <p:font typeface="League Spartan" charset="1" panose="00000800000000000000"/>
      <p:regular r:id="rId28"/>
    </p:embeddedFont>
    <p:embeddedFont>
      <p:font typeface="Montserrat" charset="1" panose="00000500000000000000"/>
      <p:regular r:id="rId29"/>
    </p:embeddedFont>
    <p:embeddedFont>
      <p:font typeface="Glacial Indifference Bold Italics" charset="1" panose="00000800000000000000"/>
      <p:regular r:id="rId30"/>
    </p:embeddedFont>
    <p:embeddedFont>
      <p:font typeface="Times New Roman Bold Italics" charset="1" panose="020308020704050903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svg" Type="http://schemas.openxmlformats.org/officeDocument/2006/relationships/image"/><Relationship Id="rId8" Target="../media/image11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6.jpeg" Type="http://schemas.openxmlformats.org/officeDocument/2006/relationships/image"/><Relationship Id="rId5" Target="../media/image8.png" Type="http://schemas.openxmlformats.org/officeDocument/2006/relationships/image"/><Relationship Id="rId6" Target="../media/image17.svg" Type="http://schemas.openxmlformats.org/officeDocument/2006/relationships/image"/><Relationship Id="rId7" Target="../media/image18.svg" Type="http://schemas.openxmlformats.org/officeDocument/2006/relationships/image"/><Relationship Id="rId8" Target="../media/image19.sv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22.jpeg" Type="http://schemas.openxmlformats.org/officeDocument/2006/relationships/image"/><Relationship Id="rId5" Target="../media/image8.png" Type="http://schemas.openxmlformats.org/officeDocument/2006/relationships/image"/><Relationship Id="rId6" Target="../media/image23.svg" Type="http://schemas.openxmlformats.org/officeDocument/2006/relationships/image"/><Relationship Id="rId7" Target="../media/image24.svg" Type="http://schemas.openxmlformats.org/officeDocument/2006/relationships/image"/><Relationship Id="rId8" Target="../media/image25.sv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1.jpe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9007"/>
            <a:ext cx="11429457" cy="6436957"/>
          </a:xfrm>
          <a:custGeom>
            <a:avLst/>
            <a:gdLst/>
            <a:ahLst/>
            <a:cxnLst/>
            <a:rect r="r" b="b" t="t" l="l"/>
            <a:pathLst>
              <a:path h="6436957" w="11429457">
                <a:moveTo>
                  <a:pt x="0" y="0"/>
                </a:moveTo>
                <a:lnTo>
                  <a:pt x="11429457" y="0"/>
                </a:lnTo>
                <a:lnTo>
                  <a:pt x="11429457" y="6436957"/>
                </a:lnTo>
                <a:lnTo>
                  <a:pt x="0" y="643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29007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428751"/>
            <a:ext cx="11429457" cy="6438595"/>
            <a:chOff x="0" y="0"/>
            <a:chExt cx="11429454" cy="643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29492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29492">
                  <a:moveTo>
                    <a:pt x="0" y="0"/>
                  </a:moveTo>
                  <a:lnTo>
                    <a:pt x="11429492" y="0"/>
                  </a:lnTo>
                  <a:lnTo>
                    <a:pt x="11429492" y="6438646"/>
                  </a:lnTo>
                  <a:lnTo>
                    <a:pt x="0" y="6438646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417" y="1429007"/>
            <a:ext cx="4286050" cy="6438338"/>
          </a:xfrm>
          <a:custGeom>
            <a:avLst/>
            <a:gdLst/>
            <a:ahLst/>
            <a:cxnLst/>
            <a:rect r="r" b="b" t="t" l="l"/>
            <a:pathLst>
              <a:path h="6438338" w="4286050">
                <a:moveTo>
                  <a:pt x="0" y="0"/>
                </a:moveTo>
                <a:lnTo>
                  <a:pt x="4286050" y="0"/>
                </a:lnTo>
                <a:lnTo>
                  <a:pt x="4286050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1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07250" y="63500"/>
              <a:ext cx="4286250" cy="2590800"/>
            </a:xfrm>
            <a:custGeom>
              <a:avLst/>
              <a:gdLst/>
              <a:ahLst/>
              <a:cxnLst/>
              <a:rect r="r" b="b" t="t" l="l"/>
              <a:pathLst>
                <a:path h="2590800" w="4286250">
                  <a:moveTo>
                    <a:pt x="0" y="0"/>
                  </a:moveTo>
                  <a:lnTo>
                    <a:pt x="0" y="2590800"/>
                  </a:lnTo>
                  <a:lnTo>
                    <a:pt x="4286250" y="2590800"/>
                  </a:lnTo>
                  <a:lnTo>
                    <a:pt x="4286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11430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430000">
                  <a:moveTo>
                    <a:pt x="0" y="0"/>
                  </a:moveTo>
                  <a:lnTo>
                    <a:pt x="0" y="2590800"/>
                  </a:lnTo>
                  <a:lnTo>
                    <a:pt x="11430000" y="25908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18408" y="3058106"/>
            <a:ext cx="2972048" cy="57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374" spc="37">
                <a:solidFill>
                  <a:srgbClr val="97B8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Bro-Chain...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890" y="4177494"/>
            <a:ext cx="5687530" cy="120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574" spc="2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The Integrated Super-App for Local Vendors as well as upcoming enterpreneurs..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59859" y="5399199"/>
            <a:ext cx="39167" cy="38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780" y="6953202"/>
            <a:ext cx="3761946" cy="24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Empowering</a:t>
            </a:r>
            <a:r>
              <a:rPr lang="en-US" sz="134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Vendors</a:t>
            </a:r>
            <a:r>
              <a:rPr lang="en-US" sz="134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&amp;</a:t>
            </a:r>
            <a:r>
              <a:rPr lang="en-US" sz="134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Young</a:t>
            </a:r>
            <a:r>
              <a:rPr lang="en-US" sz="134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Minds</a:t>
            </a:r>
            <a:r>
              <a:rPr lang="en-US" sz="134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Together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1739" y="2280237"/>
            <a:ext cx="2504961" cy="4733696"/>
          </a:xfrm>
          <a:custGeom>
            <a:avLst/>
            <a:gdLst/>
            <a:ahLst/>
            <a:cxnLst/>
            <a:rect r="r" b="b" t="t" l="l"/>
            <a:pathLst>
              <a:path h="4733696" w="2504961">
                <a:moveTo>
                  <a:pt x="0" y="0"/>
                </a:moveTo>
                <a:lnTo>
                  <a:pt x="2504960" y="0"/>
                </a:lnTo>
                <a:lnTo>
                  <a:pt x="2504960" y="4733697"/>
                </a:lnTo>
                <a:lnTo>
                  <a:pt x="0" y="473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461948" y="1428750"/>
            <a:ext cx="2506104" cy="1739579"/>
            <a:chOff x="0" y="0"/>
            <a:chExt cx="2506104" cy="17395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6091" cy="1739519"/>
            </a:xfrm>
            <a:custGeom>
              <a:avLst/>
              <a:gdLst/>
              <a:ahLst/>
              <a:cxnLst/>
              <a:rect r="r" b="b" t="t" l="l"/>
              <a:pathLst>
                <a:path h="1739519" w="2506091">
                  <a:moveTo>
                    <a:pt x="0" y="0"/>
                  </a:moveTo>
                  <a:lnTo>
                    <a:pt x="0" y="1739519"/>
                  </a:lnTo>
                  <a:lnTo>
                    <a:pt x="2506091" y="1739519"/>
                  </a:lnTo>
                  <a:lnTo>
                    <a:pt x="250609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22722" y="1716529"/>
            <a:ext cx="3632825" cy="35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046" spc="22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6740" y="7316048"/>
            <a:ext cx="5177114" cy="23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7"/>
              </a:lnSpc>
            </a:pPr>
            <a:r>
              <a:rPr lang="en-US" b="true" sz="1327" spc="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Introducing BRO-Chain… - where Trust Meets Technology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27117" y="2254301"/>
            <a:ext cx="2323986" cy="4428915"/>
          </a:xfrm>
          <a:custGeom>
            <a:avLst/>
            <a:gdLst/>
            <a:ahLst/>
            <a:cxnLst/>
            <a:rect r="r" b="b" t="t" l="l"/>
            <a:pathLst>
              <a:path h="4428915" w="2323986">
                <a:moveTo>
                  <a:pt x="0" y="0"/>
                </a:moveTo>
                <a:lnTo>
                  <a:pt x="2323986" y="0"/>
                </a:lnTo>
                <a:lnTo>
                  <a:pt x="2323986" y="4428915"/>
                </a:lnTo>
                <a:lnTo>
                  <a:pt x="0" y="442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1200" y="2254301"/>
            <a:ext cx="2333511" cy="4419390"/>
          </a:xfrm>
          <a:custGeom>
            <a:avLst/>
            <a:gdLst/>
            <a:ahLst/>
            <a:cxnLst/>
            <a:rect r="r" b="b" t="t" l="l"/>
            <a:pathLst>
              <a:path h="4419390" w="2333511">
                <a:moveTo>
                  <a:pt x="0" y="0"/>
                </a:moveTo>
                <a:lnTo>
                  <a:pt x="2333511" y="0"/>
                </a:lnTo>
                <a:lnTo>
                  <a:pt x="2333511" y="4419390"/>
                </a:lnTo>
                <a:lnTo>
                  <a:pt x="0" y="441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27203" y="1428750"/>
            <a:ext cx="2324738" cy="1405566"/>
            <a:chOff x="0" y="0"/>
            <a:chExt cx="2324735" cy="1405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4735" cy="1405509"/>
            </a:xfrm>
            <a:custGeom>
              <a:avLst/>
              <a:gdLst/>
              <a:ahLst/>
              <a:cxnLst/>
              <a:rect r="r" b="b" t="t" l="l"/>
              <a:pathLst>
                <a:path h="1405509" w="2324735">
                  <a:moveTo>
                    <a:pt x="0" y="0"/>
                  </a:moveTo>
                  <a:lnTo>
                    <a:pt x="0" y="1405509"/>
                  </a:lnTo>
                  <a:lnTo>
                    <a:pt x="2324735" y="1405509"/>
                  </a:lnTo>
                  <a:lnTo>
                    <a:pt x="23247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251496" y="1428750"/>
            <a:ext cx="2335292" cy="1400385"/>
            <a:chOff x="0" y="0"/>
            <a:chExt cx="2335289" cy="1400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5276" cy="1400429"/>
            </a:xfrm>
            <a:custGeom>
              <a:avLst/>
              <a:gdLst/>
              <a:ahLst/>
              <a:cxnLst/>
              <a:rect r="r" b="b" t="t" l="l"/>
              <a:pathLst>
                <a:path h="1400429" w="2335276">
                  <a:moveTo>
                    <a:pt x="0" y="0"/>
                  </a:moveTo>
                  <a:lnTo>
                    <a:pt x="0" y="1400429"/>
                  </a:lnTo>
                  <a:lnTo>
                    <a:pt x="2335276" y="1400429"/>
                  </a:lnTo>
                  <a:lnTo>
                    <a:pt x="23352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41333" y="7092153"/>
            <a:ext cx="8719090" cy="25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65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"Signing up on BroChain? Couldn’t be easier — just your email, password, a quick OTP… and you’re in!"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3419" y="1759639"/>
            <a:ext cx="3266456" cy="3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188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60272" y="2336892"/>
            <a:ext cx="2333511" cy="4619406"/>
          </a:xfrm>
          <a:custGeom>
            <a:avLst/>
            <a:gdLst/>
            <a:ahLst/>
            <a:cxnLst/>
            <a:rect r="r" b="b" t="t" l="l"/>
            <a:pathLst>
              <a:path h="4619406" w="2333511">
                <a:moveTo>
                  <a:pt x="0" y="0"/>
                </a:moveTo>
                <a:lnTo>
                  <a:pt x="2333511" y="0"/>
                </a:lnTo>
                <a:lnTo>
                  <a:pt x="2333511" y="4619406"/>
                </a:lnTo>
                <a:lnTo>
                  <a:pt x="0" y="4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160463" y="1428750"/>
            <a:ext cx="2334301" cy="1682925"/>
            <a:chOff x="0" y="0"/>
            <a:chExt cx="2334311" cy="1682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260" cy="1682877"/>
            </a:xfrm>
            <a:custGeom>
              <a:avLst/>
              <a:gdLst/>
              <a:ahLst/>
              <a:cxnLst/>
              <a:rect r="r" b="b" t="t" l="l"/>
              <a:pathLst>
                <a:path h="1682877" w="2334260">
                  <a:moveTo>
                    <a:pt x="0" y="0"/>
                  </a:moveTo>
                  <a:lnTo>
                    <a:pt x="0" y="1682877"/>
                  </a:lnTo>
                  <a:lnTo>
                    <a:pt x="2334260" y="1682877"/>
                  </a:lnTo>
                  <a:lnTo>
                    <a:pt x="233426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825469" y="1726359"/>
            <a:ext cx="3517001" cy="34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1981" spc="21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032" y="7197909"/>
            <a:ext cx="8480984" cy="26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1460" spc="10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"And if you want, you can even create your own avatar right away — or skip it and do it later."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15406" y="2337159"/>
            <a:ext cx="2476386" cy="4619406"/>
          </a:xfrm>
          <a:custGeom>
            <a:avLst/>
            <a:gdLst/>
            <a:ahLst/>
            <a:cxnLst/>
            <a:rect r="r" b="b" t="t" l="l"/>
            <a:pathLst>
              <a:path h="4619406" w="2476386">
                <a:moveTo>
                  <a:pt x="0" y="0"/>
                </a:moveTo>
                <a:lnTo>
                  <a:pt x="2476386" y="0"/>
                </a:lnTo>
                <a:lnTo>
                  <a:pt x="2476386" y="4619406"/>
                </a:lnTo>
                <a:lnTo>
                  <a:pt x="0" y="4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315616" y="1428750"/>
            <a:ext cx="2473900" cy="1682648"/>
            <a:chOff x="0" y="0"/>
            <a:chExt cx="2473909" cy="1682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3960" cy="1682623"/>
            </a:xfrm>
            <a:custGeom>
              <a:avLst/>
              <a:gdLst/>
              <a:ahLst/>
              <a:cxnLst/>
              <a:rect r="r" b="b" t="t" l="l"/>
              <a:pathLst>
                <a:path h="1682623" w="2473960">
                  <a:moveTo>
                    <a:pt x="0" y="0"/>
                  </a:moveTo>
                  <a:lnTo>
                    <a:pt x="0" y="1682623"/>
                  </a:lnTo>
                  <a:lnTo>
                    <a:pt x="2473960" y="1682623"/>
                  </a:lnTo>
                  <a:lnTo>
                    <a:pt x="247396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57058" y="1673876"/>
            <a:ext cx="4135098" cy="40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2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87" y="7202881"/>
            <a:ext cx="10992774" cy="20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199" spc="10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"Next, set up your profile — name, age, profession, location, phone, email — and boom, your account is ready." Just the essentials, nothing unnecessary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077845" y="2238194"/>
            <a:ext cx="2666876" cy="5086112"/>
          </a:xfrm>
          <a:custGeom>
            <a:avLst/>
            <a:gdLst/>
            <a:ahLst/>
            <a:cxnLst/>
            <a:rect r="r" b="b" t="t" l="l"/>
            <a:pathLst>
              <a:path h="5086112" w="2666876">
                <a:moveTo>
                  <a:pt x="0" y="0"/>
                </a:moveTo>
                <a:lnTo>
                  <a:pt x="2666877" y="0"/>
                </a:lnTo>
                <a:lnTo>
                  <a:pt x="2666877" y="5086112"/>
                </a:lnTo>
                <a:lnTo>
                  <a:pt x="0" y="508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7951" y="2238194"/>
            <a:ext cx="2600201" cy="5000387"/>
          </a:xfrm>
          <a:custGeom>
            <a:avLst/>
            <a:gdLst/>
            <a:ahLst/>
            <a:cxnLst/>
            <a:rect r="r" b="b" t="t" l="l"/>
            <a:pathLst>
              <a:path h="5000387" w="2600201">
                <a:moveTo>
                  <a:pt x="0" y="0"/>
                </a:moveTo>
                <a:lnTo>
                  <a:pt x="2600201" y="0"/>
                </a:lnTo>
                <a:lnTo>
                  <a:pt x="2600201" y="5000387"/>
                </a:lnTo>
                <a:lnTo>
                  <a:pt x="0" y="500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818037" y="1428750"/>
            <a:ext cx="2603497" cy="1964179"/>
            <a:chOff x="0" y="0"/>
            <a:chExt cx="2603500" cy="19641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3500" cy="1964182"/>
            </a:xfrm>
            <a:custGeom>
              <a:avLst/>
              <a:gdLst/>
              <a:ahLst/>
              <a:cxnLst/>
              <a:rect r="r" b="b" t="t" l="l"/>
              <a:pathLst>
                <a:path h="1964182" w="2603500">
                  <a:moveTo>
                    <a:pt x="0" y="0"/>
                  </a:moveTo>
                  <a:lnTo>
                    <a:pt x="0" y="1964182"/>
                  </a:lnTo>
                  <a:lnTo>
                    <a:pt x="2603500" y="1964182"/>
                  </a:lnTo>
                  <a:lnTo>
                    <a:pt x="26035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78131" y="1428750"/>
            <a:ext cx="2669962" cy="2049542"/>
            <a:chOff x="0" y="0"/>
            <a:chExt cx="2669972" cy="2049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9921" cy="2049526"/>
            </a:xfrm>
            <a:custGeom>
              <a:avLst/>
              <a:gdLst/>
              <a:ahLst/>
              <a:cxnLst/>
              <a:rect r="r" b="b" t="t" l="l"/>
              <a:pathLst>
                <a:path h="2049526" w="2669921">
                  <a:moveTo>
                    <a:pt x="0" y="0"/>
                  </a:moveTo>
                  <a:lnTo>
                    <a:pt x="0" y="2049526"/>
                  </a:lnTo>
                  <a:lnTo>
                    <a:pt x="2669921" y="2049526"/>
                  </a:lnTo>
                  <a:lnTo>
                    <a:pt x="266992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57058" y="1673876"/>
            <a:ext cx="4135098" cy="40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2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1573" y="7385428"/>
            <a:ext cx="8074438" cy="20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199" spc="10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"Now, welcome to the home page — your command center. Right infront of you we offer DO FOR YOU&amp; Your Buddy</a:t>
            </a:r>
            <a:r>
              <a:rPr lang="en-US" sz="1199" spc="1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,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04452" y="2460527"/>
            <a:ext cx="2266845" cy="4371765"/>
          </a:xfrm>
          <a:custGeom>
            <a:avLst/>
            <a:gdLst/>
            <a:ahLst/>
            <a:cxnLst/>
            <a:rect r="r" b="b" t="t" l="l"/>
            <a:pathLst>
              <a:path h="4371765" w="2266845">
                <a:moveTo>
                  <a:pt x="0" y="0"/>
                </a:moveTo>
                <a:lnTo>
                  <a:pt x="2266845" y="0"/>
                </a:lnTo>
                <a:lnTo>
                  <a:pt x="2266845" y="4371765"/>
                </a:lnTo>
                <a:lnTo>
                  <a:pt x="0" y="437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304652" y="1428750"/>
            <a:ext cx="2266369" cy="1559281"/>
            <a:chOff x="0" y="0"/>
            <a:chExt cx="2266366" cy="1559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6315" cy="1559306"/>
            </a:xfrm>
            <a:custGeom>
              <a:avLst/>
              <a:gdLst/>
              <a:ahLst/>
              <a:cxnLst/>
              <a:rect r="r" b="b" t="t" l="l"/>
              <a:pathLst>
                <a:path h="1559306" w="2266315">
                  <a:moveTo>
                    <a:pt x="0" y="0"/>
                  </a:moveTo>
                  <a:lnTo>
                    <a:pt x="0" y="1559306"/>
                  </a:lnTo>
                  <a:lnTo>
                    <a:pt x="2266315" y="1559306"/>
                  </a:lnTo>
                  <a:lnTo>
                    <a:pt x="22663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427733" y="1849174"/>
            <a:ext cx="4100027" cy="39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 spc="25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661" y="7202881"/>
            <a:ext cx="11063192" cy="41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9"/>
              </a:lnSpc>
            </a:pPr>
            <a:r>
              <a:rPr lang="en-US" sz="1199" spc="13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Do For You — where BroChain analyses your needs and gives you the exact solution, including specialized services.” Powered by AI and blockchain, your answers are personalised and secure.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428750"/>
            <a:ext cx="11211801" cy="6438595"/>
            <a:chOff x="0" y="0"/>
            <a:chExt cx="11211801" cy="6438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1814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211814">
                  <a:moveTo>
                    <a:pt x="0" y="0"/>
                  </a:moveTo>
                  <a:lnTo>
                    <a:pt x="0" y="6438646"/>
                  </a:lnTo>
                  <a:lnTo>
                    <a:pt x="11211814" y="6438646"/>
                  </a:lnTo>
                  <a:lnTo>
                    <a:pt x="1121181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399295" y="2782214"/>
            <a:ext cx="2200170" cy="4343190"/>
          </a:xfrm>
          <a:custGeom>
            <a:avLst/>
            <a:gdLst/>
            <a:ahLst/>
            <a:cxnLst/>
            <a:rect r="r" b="b" t="t" l="l"/>
            <a:pathLst>
              <a:path h="4343190" w="2200170">
                <a:moveTo>
                  <a:pt x="0" y="0"/>
                </a:moveTo>
                <a:lnTo>
                  <a:pt x="2200170" y="0"/>
                </a:lnTo>
                <a:lnTo>
                  <a:pt x="2200170" y="4343191"/>
                </a:lnTo>
                <a:lnTo>
                  <a:pt x="0" y="434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9677" y="2782214"/>
            <a:ext cx="2181120" cy="4343190"/>
          </a:xfrm>
          <a:custGeom>
            <a:avLst/>
            <a:gdLst/>
            <a:ahLst/>
            <a:cxnLst/>
            <a:rect r="r" b="b" t="t" l="l"/>
            <a:pathLst>
              <a:path h="4343190" w="2181120">
                <a:moveTo>
                  <a:pt x="0" y="0"/>
                </a:moveTo>
                <a:lnTo>
                  <a:pt x="2181120" y="0"/>
                </a:lnTo>
                <a:lnTo>
                  <a:pt x="2181120" y="4343191"/>
                </a:lnTo>
                <a:lnTo>
                  <a:pt x="0" y="4343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39772" y="1428750"/>
            <a:ext cx="2183368" cy="1847126"/>
            <a:chOff x="0" y="0"/>
            <a:chExt cx="2183371" cy="1847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3384" cy="1847088"/>
            </a:xfrm>
            <a:custGeom>
              <a:avLst/>
              <a:gdLst/>
              <a:ahLst/>
              <a:cxnLst/>
              <a:rect r="r" b="b" t="t" l="l"/>
              <a:pathLst>
                <a:path h="1847088" w="2183384">
                  <a:moveTo>
                    <a:pt x="0" y="0"/>
                  </a:moveTo>
                  <a:lnTo>
                    <a:pt x="0" y="1847088"/>
                  </a:lnTo>
                  <a:lnTo>
                    <a:pt x="2183384" y="1847088"/>
                  </a:lnTo>
                  <a:lnTo>
                    <a:pt x="218338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99590" y="1428750"/>
            <a:ext cx="2200456" cy="1847126"/>
            <a:chOff x="0" y="0"/>
            <a:chExt cx="2200453" cy="1847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0402" cy="1847088"/>
            </a:xfrm>
            <a:custGeom>
              <a:avLst/>
              <a:gdLst/>
              <a:ahLst/>
              <a:cxnLst/>
              <a:rect r="r" b="b" t="t" l="l"/>
              <a:pathLst>
                <a:path h="1847088" w="2200402">
                  <a:moveTo>
                    <a:pt x="0" y="0"/>
                  </a:moveTo>
                  <a:lnTo>
                    <a:pt x="0" y="1847088"/>
                  </a:lnTo>
                  <a:lnTo>
                    <a:pt x="2200402" y="1847088"/>
                  </a:lnTo>
                  <a:lnTo>
                    <a:pt x="22004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77517" y="7202881"/>
            <a:ext cx="10683916" cy="20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199" spc="11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"And then there’s Your Buddy — packed with services for individuals and budding entrepreneurs." It’s like having a smart assistant in your pocket.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0676" y="1821209"/>
            <a:ext cx="4529957" cy="4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551" spc="28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USER INTERFACE &amp; EXPERIENCE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35779" y="4332218"/>
            <a:ext cx="4853159" cy="107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b="true" sz="5799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10" y="0"/>
            <a:ext cx="11439525" cy="9296400"/>
          </a:xfrm>
          <a:custGeom>
            <a:avLst/>
            <a:gdLst/>
            <a:ahLst/>
            <a:cxnLst/>
            <a:rect r="r" b="b" t="t" l="l"/>
            <a:pathLst>
              <a:path h="9296400" w="11439525">
                <a:moveTo>
                  <a:pt x="0" y="0"/>
                </a:moveTo>
                <a:lnTo>
                  <a:pt x="11439525" y="0"/>
                </a:lnTo>
                <a:lnTo>
                  <a:pt x="11439525" y="9296400"/>
                </a:lnTo>
                <a:lnTo>
                  <a:pt x="0" y="929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1430000" cy="9296400"/>
          </a:xfrm>
          <a:custGeom>
            <a:avLst/>
            <a:gdLst/>
            <a:ahLst/>
            <a:cxnLst/>
            <a:rect r="r" b="b" t="t" l="l"/>
            <a:pathLst>
              <a:path h="9296400" w="11430000">
                <a:moveTo>
                  <a:pt x="0" y="0"/>
                </a:moveTo>
                <a:lnTo>
                  <a:pt x="11430000" y="0"/>
                </a:lnTo>
                <a:lnTo>
                  <a:pt x="11430000" y="9296400"/>
                </a:lnTo>
                <a:lnTo>
                  <a:pt x="0" y="929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1430000" cy="9296400"/>
            <a:chOff x="0" y="0"/>
            <a:chExt cx="11430000" cy="929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9296400"/>
            </a:xfrm>
            <a:custGeom>
              <a:avLst/>
              <a:gdLst/>
              <a:ahLst/>
              <a:cxnLst/>
              <a:rect r="r" b="b" t="t" l="l"/>
              <a:pathLst>
                <a:path h="9296400" w="11430000">
                  <a:moveTo>
                    <a:pt x="0" y="0"/>
                  </a:moveTo>
                  <a:lnTo>
                    <a:pt x="11430000" y="0"/>
                  </a:lnTo>
                  <a:lnTo>
                    <a:pt x="11430000" y="9296400"/>
                  </a:lnTo>
                  <a:lnTo>
                    <a:pt x="0" y="92964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00075" y="1457325"/>
            <a:ext cx="4905375" cy="4905375"/>
            <a:chOff x="0" y="0"/>
            <a:chExt cx="6540500" cy="6540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40500" cy="6540500"/>
            </a:xfrm>
            <a:custGeom>
              <a:avLst/>
              <a:gdLst/>
              <a:ahLst/>
              <a:cxnLst/>
              <a:rect r="r" b="b" t="t" l="l"/>
              <a:pathLst>
                <a:path h="6540500" w="65405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6511925"/>
                  </a:lnTo>
                  <a:cubicBezTo>
                    <a:pt x="0" y="6519799"/>
                    <a:pt x="2794" y="6526530"/>
                    <a:pt x="8382" y="6532118"/>
                  </a:cubicBezTo>
                  <a:cubicBezTo>
                    <a:pt x="13970" y="6537706"/>
                    <a:pt x="20701" y="6540500"/>
                    <a:pt x="28575" y="6540500"/>
                  </a:cubicBezTo>
                  <a:lnTo>
                    <a:pt x="6511925" y="6540500"/>
                  </a:lnTo>
                  <a:cubicBezTo>
                    <a:pt x="6519799" y="6540500"/>
                    <a:pt x="6526530" y="6537706"/>
                    <a:pt x="6532118" y="6532118"/>
                  </a:cubicBezTo>
                  <a:cubicBezTo>
                    <a:pt x="6537706" y="6526530"/>
                    <a:pt x="6540500" y="6519800"/>
                    <a:pt x="6540500" y="6511925"/>
                  </a:cubicBezTo>
                  <a:lnTo>
                    <a:pt x="6540500" y="28575"/>
                  </a:lnTo>
                  <a:cubicBezTo>
                    <a:pt x="6540500" y="20701"/>
                    <a:pt x="6537706" y="13970"/>
                    <a:pt x="6532118" y="8382"/>
                  </a:cubicBezTo>
                  <a:cubicBezTo>
                    <a:pt x="6526530" y="2794"/>
                    <a:pt x="6519799" y="0"/>
                    <a:pt x="651192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09600" y="7105650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600" y="7439025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9600" y="7772400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34075" y="1457325"/>
            <a:ext cx="4905375" cy="4905375"/>
            <a:chOff x="0" y="0"/>
            <a:chExt cx="6540500" cy="6540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40500" cy="6540500"/>
            </a:xfrm>
            <a:custGeom>
              <a:avLst/>
              <a:gdLst/>
              <a:ahLst/>
              <a:cxnLst/>
              <a:rect r="r" b="b" t="t" l="l"/>
              <a:pathLst>
                <a:path h="6540500" w="65405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6511925"/>
                  </a:lnTo>
                  <a:cubicBezTo>
                    <a:pt x="0" y="6519799"/>
                    <a:pt x="2794" y="6526530"/>
                    <a:pt x="8382" y="6532118"/>
                  </a:cubicBezTo>
                  <a:cubicBezTo>
                    <a:pt x="13970" y="6537706"/>
                    <a:pt x="20701" y="6540500"/>
                    <a:pt x="28575" y="6540500"/>
                  </a:cubicBezTo>
                  <a:lnTo>
                    <a:pt x="6511925" y="6540500"/>
                  </a:lnTo>
                  <a:cubicBezTo>
                    <a:pt x="6519799" y="6540500"/>
                    <a:pt x="6526530" y="6537706"/>
                    <a:pt x="6532118" y="6532118"/>
                  </a:cubicBezTo>
                  <a:cubicBezTo>
                    <a:pt x="6537706" y="6526530"/>
                    <a:pt x="6540500" y="6519800"/>
                    <a:pt x="6540500" y="6511925"/>
                  </a:cubicBezTo>
                  <a:lnTo>
                    <a:pt x="6540500" y="28575"/>
                  </a:lnTo>
                  <a:cubicBezTo>
                    <a:pt x="6540500" y="20701"/>
                    <a:pt x="6537706" y="13970"/>
                    <a:pt x="6532118" y="8382"/>
                  </a:cubicBezTo>
                  <a:cubicBezTo>
                    <a:pt x="6526530" y="2794"/>
                    <a:pt x="6519799" y="0"/>
                    <a:pt x="651192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00075" y="419786"/>
            <a:ext cx="9787185" cy="57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spc="37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Problem:</a:t>
            </a:r>
            <a:r>
              <a:rPr lang="en-US" sz="3375" spc="37">
                <a:solidFill>
                  <a:srgbClr val="97B8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Disconnected Ecosystems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4028" y="6524758"/>
            <a:ext cx="2835231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8">
                <a:solidFill>
                  <a:srgbClr val="97B8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Vendors: Digital Isolation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4611" y="6524758"/>
            <a:ext cx="3029569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8">
                <a:solidFill>
                  <a:srgbClr val="97B8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Youth: Untapped Potential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640" y="7102783"/>
            <a:ext cx="630117" cy="15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"/>
              </a:lnSpc>
            </a:pP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Limite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3204" y="7102783"/>
            <a:ext cx="3286173" cy="24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"/>
              </a:lnSpc>
            </a:pPr>
            <a:r>
              <a:rPr lang="en-US" sz="1649" spc="6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d access to modern digital tools.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4214" y="7236038"/>
            <a:ext cx="4243168" cy="117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Fragmented solutions that don't integrate. Struggling to compete in a digital-first economy.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8014" y="7029202"/>
            <a:ext cx="3197114" cy="120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b="true" sz="2035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Posse</a:t>
            </a:r>
            <a:r>
              <a:rPr lang="en-US" sz="2035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b="true" sz="2035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ss valuable digital skills but lack real-world application.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9007"/>
            <a:ext cx="11429457" cy="6436957"/>
          </a:xfrm>
          <a:custGeom>
            <a:avLst/>
            <a:gdLst/>
            <a:ahLst/>
            <a:cxnLst/>
            <a:rect r="r" b="b" t="t" l="l"/>
            <a:pathLst>
              <a:path h="6436957" w="11429457">
                <a:moveTo>
                  <a:pt x="0" y="0"/>
                </a:moveTo>
                <a:lnTo>
                  <a:pt x="11429457" y="0"/>
                </a:lnTo>
                <a:lnTo>
                  <a:pt x="11429457" y="6436957"/>
                </a:lnTo>
                <a:lnTo>
                  <a:pt x="0" y="643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29007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1365247"/>
            <a:ext cx="11556997" cy="6567421"/>
            <a:chOff x="0" y="0"/>
            <a:chExt cx="11557000" cy="6567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29492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29492">
                  <a:moveTo>
                    <a:pt x="0" y="0"/>
                  </a:moveTo>
                  <a:lnTo>
                    <a:pt x="0" y="6438646"/>
                  </a:lnTo>
                  <a:lnTo>
                    <a:pt x="11429492" y="6438646"/>
                  </a:lnTo>
                  <a:lnTo>
                    <a:pt x="11429492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3575" y="2606548"/>
              <a:ext cx="3409823" cy="685800"/>
            </a:xfrm>
            <a:custGeom>
              <a:avLst/>
              <a:gdLst/>
              <a:ahLst/>
              <a:cxnLst/>
              <a:rect r="r" b="b" t="t" l="l"/>
              <a:pathLst>
                <a:path h="685800" w="3409823">
                  <a:moveTo>
                    <a:pt x="0" y="0"/>
                  </a:moveTo>
                  <a:lnTo>
                    <a:pt x="171450" y="342900"/>
                  </a:lnTo>
                  <a:lnTo>
                    <a:pt x="0" y="685800"/>
                  </a:lnTo>
                  <a:lnTo>
                    <a:pt x="3238373" y="685800"/>
                  </a:lnTo>
                  <a:lnTo>
                    <a:pt x="3409823" y="342900"/>
                  </a:lnTo>
                  <a:lnTo>
                    <a:pt x="3238373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73271" y="2606548"/>
              <a:ext cx="3409822" cy="685800"/>
            </a:xfrm>
            <a:custGeom>
              <a:avLst/>
              <a:gdLst/>
              <a:ahLst/>
              <a:cxnLst/>
              <a:rect r="r" b="b" t="t" l="l"/>
              <a:pathLst>
                <a:path h="685800" w="3409822">
                  <a:moveTo>
                    <a:pt x="0" y="0"/>
                  </a:moveTo>
                  <a:lnTo>
                    <a:pt x="171450" y="342900"/>
                  </a:lnTo>
                  <a:lnTo>
                    <a:pt x="0" y="685800"/>
                  </a:lnTo>
                  <a:lnTo>
                    <a:pt x="3238373" y="685800"/>
                  </a:lnTo>
                  <a:lnTo>
                    <a:pt x="3409823" y="342900"/>
                  </a:lnTo>
                  <a:lnTo>
                    <a:pt x="3238373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483094" y="2606548"/>
              <a:ext cx="3409824" cy="685800"/>
            </a:xfrm>
            <a:custGeom>
              <a:avLst/>
              <a:gdLst/>
              <a:ahLst/>
              <a:cxnLst/>
              <a:rect r="r" b="b" t="t" l="l"/>
              <a:pathLst>
                <a:path h="685800" w="3409824">
                  <a:moveTo>
                    <a:pt x="0" y="0"/>
                  </a:moveTo>
                  <a:lnTo>
                    <a:pt x="171450" y="342900"/>
                  </a:lnTo>
                  <a:lnTo>
                    <a:pt x="0" y="685800"/>
                  </a:lnTo>
                  <a:lnTo>
                    <a:pt x="3238373" y="685800"/>
                  </a:lnTo>
                  <a:lnTo>
                    <a:pt x="3409823" y="342900"/>
                  </a:lnTo>
                  <a:lnTo>
                    <a:pt x="3238373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11430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430000">
                  <a:moveTo>
                    <a:pt x="0" y="0"/>
                  </a:moveTo>
                  <a:lnTo>
                    <a:pt x="0" y="2590800"/>
                  </a:lnTo>
                  <a:lnTo>
                    <a:pt x="11430000" y="25908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00046" y="2434028"/>
            <a:ext cx="7682627" cy="4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b="true" sz="3374" spc="37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Bro-Chain...</a:t>
            </a:r>
            <a:r>
              <a:rPr lang="en-US" b="true" sz="3374" spc="3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: Bridging the Divide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096" y="2832954"/>
            <a:ext cx="4785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2"/>
              </a:lnSpc>
            </a:pP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134" y="5242408"/>
            <a:ext cx="3034617" cy="54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b="true" sz="1449">
                <a:solidFill>
                  <a:srgbClr val="E0D6D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Efficient payments, targeted marketing, insightful analytics.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81275" y="5272373"/>
            <a:ext cx="3023883" cy="81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b="true" sz="1349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 unified platform offering comprehensive tools and a vibrant marketplace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0493" y="5275059"/>
            <a:ext cx="3439878" cy="54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b="true" sz="1454">
                <a:solidFill>
                  <a:srgbClr val="E0D6D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 design, social media, data analysis, IT support.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328" y="6766103"/>
            <a:ext cx="11451860" cy="59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549">
                <a:solidFill>
                  <a:srgbClr val="97B8FF"/>
                </a:solidFill>
                <a:latin typeface="Gagalin"/>
                <a:ea typeface="Gagalin"/>
                <a:cs typeface="Gagalin"/>
                <a:sym typeface="Gagalin"/>
              </a:rPr>
              <a:t>BroChain</a:t>
            </a:r>
            <a:r>
              <a:rPr lang="en-US" sz="15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1549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creates a symbiotic relationship where vendors gain digital capabilities and youth gain valuable experience and income.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2249" y="2985354"/>
            <a:ext cx="10112578" cy="32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Weintroduce </a:t>
            </a:r>
            <a:r>
              <a:rPr lang="en-US" sz="1649">
                <a:solidFill>
                  <a:srgbClr val="97B8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BroChain</a:t>
            </a: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,arevolutionaryintegratedsuper-appdesignedtoconnectand empower local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2249" y="3309185"/>
            <a:ext cx="2756268" cy="32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6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vendors and talented Youth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0472" y="4115600"/>
            <a:ext cx="94688" cy="3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24">
                <a:solidFill>
                  <a:srgbClr val="E0D6D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34523" y="4115600"/>
            <a:ext cx="148990" cy="3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24">
                <a:solidFill>
                  <a:srgbClr val="E0D6D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44750" y="4115600"/>
            <a:ext cx="147942" cy="3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24">
                <a:solidFill>
                  <a:srgbClr val="E0D6D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1487" y="4787570"/>
            <a:ext cx="1637452" cy="2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Vendor</a:t>
            </a:r>
            <a:r>
              <a:rPr lang="en-US" b="true" sz="1687">
                <a:solidFill>
                  <a:srgbClr val="E0D6D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b="true" sz="168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Needs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81275" y="4787570"/>
            <a:ext cx="2750287" cy="28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8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Bro-Chain... Super-App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91063" y="4787570"/>
            <a:ext cx="2064877" cy="28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8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Freelancers Skills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8750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8159" y="3000375"/>
            <a:ext cx="2728608" cy="2728608"/>
            <a:chOff x="0" y="0"/>
            <a:chExt cx="3638144" cy="3638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8169" cy="3638169"/>
            </a:xfrm>
            <a:custGeom>
              <a:avLst/>
              <a:gdLst/>
              <a:ahLst/>
              <a:cxnLst/>
              <a:rect r="r" b="b" t="t" l="l"/>
              <a:pathLst>
                <a:path h="3638169" w="3638169">
                  <a:moveTo>
                    <a:pt x="15748" y="0"/>
                  </a:moveTo>
                  <a:cubicBezTo>
                    <a:pt x="11430" y="0"/>
                    <a:pt x="7747" y="1524"/>
                    <a:pt x="4699" y="4699"/>
                  </a:cubicBezTo>
                  <a:cubicBezTo>
                    <a:pt x="1651" y="7874"/>
                    <a:pt x="0" y="11557"/>
                    <a:pt x="0" y="15875"/>
                  </a:cubicBezTo>
                  <a:lnTo>
                    <a:pt x="0" y="3622294"/>
                  </a:lnTo>
                  <a:cubicBezTo>
                    <a:pt x="0" y="3626612"/>
                    <a:pt x="1524" y="3630422"/>
                    <a:pt x="4699" y="3633470"/>
                  </a:cubicBezTo>
                  <a:cubicBezTo>
                    <a:pt x="7874" y="3636518"/>
                    <a:pt x="11557" y="3638169"/>
                    <a:pt x="15875" y="3638169"/>
                  </a:cubicBezTo>
                  <a:lnTo>
                    <a:pt x="3622294" y="3638169"/>
                  </a:lnTo>
                  <a:cubicBezTo>
                    <a:pt x="3626612" y="3638169"/>
                    <a:pt x="3630422" y="3636645"/>
                    <a:pt x="3633470" y="3633470"/>
                  </a:cubicBezTo>
                  <a:cubicBezTo>
                    <a:pt x="3636518" y="3630295"/>
                    <a:pt x="3638042" y="3626739"/>
                    <a:pt x="3638169" y="3622421"/>
                  </a:cubicBezTo>
                  <a:lnTo>
                    <a:pt x="3638169" y="3622421"/>
                  </a:lnTo>
                  <a:lnTo>
                    <a:pt x="3638169" y="15748"/>
                  </a:lnTo>
                  <a:lnTo>
                    <a:pt x="3638169" y="15748"/>
                  </a:lnTo>
                  <a:cubicBezTo>
                    <a:pt x="3638169" y="11430"/>
                    <a:pt x="3636518" y="7747"/>
                    <a:pt x="3633470" y="4699"/>
                  </a:cubicBezTo>
                  <a:cubicBezTo>
                    <a:pt x="3630422" y="1651"/>
                    <a:pt x="3626612" y="0"/>
                    <a:pt x="362229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41243" y="3000375"/>
            <a:ext cx="3138545" cy="3138545"/>
            <a:chOff x="0" y="0"/>
            <a:chExt cx="4184726" cy="41847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4777" cy="4184777"/>
            </a:xfrm>
            <a:custGeom>
              <a:avLst/>
              <a:gdLst/>
              <a:ahLst/>
              <a:cxnLst/>
              <a:rect r="r" b="b" t="t" l="l"/>
              <a:pathLst>
                <a:path h="4184777" w="4184777">
                  <a:moveTo>
                    <a:pt x="18161" y="0"/>
                  </a:moveTo>
                  <a:cubicBezTo>
                    <a:pt x="13208" y="0"/>
                    <a:pt x="8890" y="1778"/>
                    <a:pt x="5334" y="5334"/>
                  </a:cubicBezTo>
                  <a:cubicBezTo>
                    <a:pt x="1778" y="8890"/>
                    <a:pt x="0" y="13208"/>
                    <a:pt x="0" y="18161"/>
                  </a:cubicBezTo>
                  <a:lnTo>
                    <a:pt x="0" y="18161"/>
                  </a:lnTo>
                  <a:lnTo>
                    <a:pt x="0" y="4166616"/>
                  </a:lnTo>
                  <a:lnTo>
                    <a:pt x="0" y="4166616"/>
                  </a:lnTo>
                  <a:cubicBezTo>
                    <a:pt x="0" y="4171569"/>
                    <a:pt x="1778" y="4175887"/>
                    <a:pt x="5334" y="4179443"/>
                  </a:cubicBezTo>
                  <a:cubicBezTo>
                    <a:pt x="8890" y="4182999"/>
                    <a:pt x="13208" y="4184777"/>
                    <a:pt x="18288" y="4184777"/>
                  </a:cubicBezTo>
                  <a:lnTo>
                    <a:pt x="4166489" y="4184777"/>
                  </a:lnTo>
                  <a:cubicBezTo>
                    <a:pt x="4171569" y="4184777"/>
                    <a:pt x="4175887" y="4182999"/>
                    <a:pt x="4179443" y="4179443"/>
                  </a:cubicBezTo>
                  <a:cubicBezTo>
                    <a:pt x="4182999" y="4175887"/>
                    <a:pt x="4184777" y="4171569"/>
                    <a:pt x="4184777" y="4166489"/>
                  </a:cubicBezTo>
                  <a:lnTo>
                    <a:pt x="4184777" y="18288"/>
                  </a:lnTo>
                  <a:cubicBezTo>
                    <a:pt x="4184777" y="13208"/>
                    <a:pt x="4182999" y="8890"/>
                    <a:pt x="4179443" y="5334"/>
                  </a:cubicBezTo>
                  <a:cubicBezTo>
                    <a:pt x="4175887" y="1778"/>
                    <a:pt x="4171569" y="0"/>
                    <a:pt x="416648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1" b="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1334750" cy="2590546"/>
            </a:xfrm>
            <a:custGeom>
              <a:avLst/>
              <a:gdLst/>
              <a:ahLst/>
              <a:cxnLst/>
              <a:rect r="r" b="b" t="t" l="l"/>
              <a:pathLst>
                <a:path h="2590546" w="11334750">
                  <a:moveTo>
                    <a:pt x="0" y="0"/>
                  </a:moveTo>
                  <a:lnTo>
                    <a:pt x="0" y="2590546"/>
                  </a:lnTo>
                  <a:lnTo>
                    <a:pt x="11334750" y="2590546"/>
                  </a:lnTo>
                  <a:lnTo>
                    <a:pt x="113347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2380" y="1729397"/>
            <a:ext cx="11264475" cy="5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4"/>
              </a:lnSpc>
            </a:pPr>
            <a:r>
              <a:rPr lang="en-US" b="true" sz="3274" spc="36">
                <a:solidFill>
                  <a:srgbClr val="97B8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Integration is Our </a:t>
            </a:r>
            <a:r>
              <a:rPr lang="en-US" b="true" sz="3274" spc="36">
                <a:solidFill>
                  <a:srgbClr val="FFDE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Unique Selling Proposition?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326" y="2590438"/>
            <a:ext cx="1502616" cy="30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b="true" sz="1787" spc="19">
                <a:solidFill>
                  <a:srgbClr val="E0D6D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Vendors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577" y="6108878"/>
            <a:ext cx="4450080" cy="107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No more juggling disparate apps. Bro-Chain... provides a </a:t>
            </a:r>
            <a:r>
              <a:rPr lang="en-US" sz="1349">
                <a:solidFill>
                  <a:srgbClr val="97B8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single, intuitive interface</a:t>
            </a: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for payments, marketing, inventory, and customer management. This simplifies operations and boosts efficiency.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4733" y="6132385"/>
            <a:ext cx="4766596" cy="107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b="true" sz="1349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Beyond scattered freelance gigs, Bro-Chain offers a </a:t>
            </a:r>
            <a:r>
              <a:rPr lang="en-US" b="true" sz="13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direct, curated marketplace</a:t>
            </a:r>
            <a:r>
              <a:rPr lang="en-US" b="true" sz="1349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within the app, connecting them directly to local business needs and fostering skill development in real-world contexts.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01227" y="2590467"/>
            <a:ext cx="1138742" cy="30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b="true" sz="1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Youth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9007"/>
            <a:ext cx="11429457" cy="6436957"/>
          </a:xfrm>
          <a:custGeom>
            <a:avLst/>
            <a:gdLst/>
            <a:ahLst/>
            <a:cxnLst/>
            <a:rect r="r" b="b" t="t" l="l"/>
            <a:pathLst>
              <a:path h="6436957" w="11429457">
                <a:moveTo>
                  <a:pt x="0" y="0"/>
                </a:moveTo>
                <a:lnTo>
                  <a:pt x="11429457" y="0"/>
                </a:lnTo>
                <a:lnTo>
                  <a:pt x="11429457" y="6436957"/>
                </a:lnTo>
                <a:lnTo>
                  <a:pt x="0" y="643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29007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428751"/>
            <a:ext cx="11429457" cy="6438595"/>
            <a:chOff x="0" y="0"/>
            <a:chExt cx="11429454" cy="643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29492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29492">
                  <a:moveTo>
                    <a:pt x="0" y="0"/>
                  </a:moveTo>
                  <a:lnTo>
                    <a:pt x="11429492" y="0"/>
                  </a:lnTo>
                  <a:lnTo>
                    <a:pt x="11429492" y="6438646"/>
                  </a:lnTo>
                  <a:lnTo>
                    <a:pt x="0" y="6438646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429007"/>
            <a:ext cx="4286050" cy="6438338"/>
          </a:xfrm>
          <a:custGeom>
            <a:avLst/>
            <a:gdLst/>
            <a:ahLst/>
            <a:cxnLst/>
            <a:rect r="r" b="b" t="t" l="l"/>
            <a:pathLst>
              <a:path h="6438338" w="4286050">
                <a:moveTo>
                  <a:pt x="0" y="0"/>
                </a:moveTo>
                <a:lnTo>
                  <a:pt x="4286050" y="0"/>
                </a:lnTo>
                <a:lnTo>
                  <a:pt x="4286050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1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95621" y="4600423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95621" y="4943313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95621" y="5543360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4"/>
                </a:lnTo>
                <a:lnTo>
                  <a:pt x="0" y="6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5621" y="5886240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95621" y="6486287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0" y="63500"/>
              <a:ext cx="4286250" cy="2590800"/>
            </a:xfrm>
            <a:custGeom>
              <a:avLst/>
              <a:gdLst/>
              <a:ahLst/>
              <a:cxnLst/>
              <a:rect r="r" b="b" t="t" l="l"/>
              <a:pathLst>
                <a:path h="2590800" w="4286250">
                  <a:moveTo>
                    <a:pt x="0" y="0"/>
                  </a:moveTo>
                  <a:lnTo>
                    <a:pt x="0" y="2590800"/>
                  </a:lnTo>
                  <a:lnTo>
                    <a:pt x="4286250" y="2590800"/>
                  </a:lnTo>
                  <a:lnTo>
                    <a:pt x="4286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11430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430000">
                  <a:moveTo>
                    <a:pt x="0" y="0"/>
                  </a:moveTo>
                  <a:lnTo>
                    <a:pt x="0" y="2590800"/>
                  </a:lnTo>
                  <a:lnTo>
                    <a:pt x="11430000" y="25908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02762" y="2350084"/>
            <a:ext cx="4887211" cy="157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b="true" sz="3374" spc="3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Vendor Features: </a:t>
            </a:r>
            <a:r>
              <a:rPr lang="en-US" b="true" sz="3374" spc="3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Supercharging Small Businesses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78362" y="4525537"/>
            <a:ext cx="5392684" cy="24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2"/>
              </a:lnSpc>
            </a:pP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Digital</a:t>
            </a:r>
            <a:r>
              <a:rPr lang="en-US" b="true" sz="1349">
                <a:solidFill>
                  <a:srgbClr val="E0D6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</a:t>
            </a: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Store front Setup :Easy creation of online presence</a:t>
            </a:r>
            <a:r>
              <a:rPr lang="en-US" sz="1349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 </a:t>
            </a: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Seamless Digital Payments: Integrated payment gateway with blockchain ledger for transparent, secure transactions.</a:t>
            </a:r>
          </a:p>
          <a:p>
            <a:pPr algn="l">
              <a:lnSpc>
                <a:spcPts val="2775"/>
              </a:lnSpc>
            </a:pP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Advanced Analytics: Real-time expense and sales tracking. Marketing Campaigns: Tools for customer engagement and</a:t>
            </a:r>
          </a:p>
          <a:p>
            <a:pPr algn="l">
              <a:lnSpc>
                <a:spcPts val="1389"/>
              </a:lnSpc>
            </a:pP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promotions.</a:t>
            </a:r>
          </a:p>
          <a:p>
            <a:pPr algn="l">
              <a:lnSpc>
                <a:spcPts val="3374"/>
              </a:lnSpc>
            </a:pP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Customer Connect: Direct communication channels to build</a:t>
            </a:r>
          </a:p>
          <a:p>
            <a:pPr algn="l">
              <a:lnSpc>
                <a:spcPts val="2775"/>
              </a:lnSpc>
            </a:pPr>
            <a:r>
              <a:rPr lang="en-US" b="true" sz="1349">
                <a:solidFill>
                  <a:srgbClr val="FFDE5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loyalty.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9007"/>
            <a:ext cx="11429457" cy="6436957"/>
          </a:xfrm>
          <a:custGeom>
            <a:avLst/>
            <a:gdLst/>
            <a:ahLst/>
            <a:cxnLst/>
            <a:rect r="r" b="b" t="t" l="l"/>
            <a:pathLst>
              <a:path h="6436957" w="11429457">
                <a:moveTo>
                  <a:pt x="0" y="0"/>
                </a:moveTo>
                <a:lnTo>
                  <a:pt x="11429457" y="0"/>
                </a:lnTo>
                <a:lnTo>
                  <a:pt x="11429457" y="6436957"/>
                </a:lnTo>
                <a:lnTo>
                  <a:pt x="0" y="643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29007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428751"/>
            <a:ext cx="11429457" cy="6438595"/>
            <a:chOff x="0" y="0"/>
            <a:chExt cx="11429454" cy="643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29492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29492">
                  <a:moveTo>
                    <a:pt x="0" y="0"/>
                  </a:moveTo>
                  <a:lnTo>
                    <a:pt x="11429492" y="0"/>
                  </a:lnTo>
                  <a:lnTo>
                    <a:pt x="11429492" y="6438646"/>
                  </a:lnTo>
                  <a:lnTo>
                    <a:pt x="0" y="6438646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429007"/>
            <a:ext cx="4286050" cy="6438338"/>
          </a:xfrm>
          <a:custGeom>
            <a:avLst/>
            <a:gdLst/>
            <a:ahLst/>
            <a:cxnLst/>
            <a:rect r="r" b="b" t="t" l="l"/>
            <a:pathLst>
              <a:path h="6438338" w="4286050">
                <a:moveTo>
                  <a:pt x="0" y="0"/>
                </a:moveTo>
                <a:lnTo>
                  <a:pt x="4286050" y="0"/>
                </a:lnTo>
                <a:lnTo>
                  <a:pt x="4286050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1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95621" y="4371832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95621" y="4971879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95621" y="5581450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5621" y="6191021"/>
            <a:ext cx="66675" cy="66675"/>
          </a:xfrm>
          <a:custGeom>
            <a:avLst/>
            <a:gdLst/>
            <a:ahLst/>
            <a:cxnLst/>
            <a:rect r="r" b="b" t="t" l="l"/>
            <a:pathLst>
              <a:path h="66675" w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0" y="63500"/>
              <a:ext cx="4286250" cy="2590800"/>
            </a:xfrm>
            <a:custGeom>
              <a:avLst/>
              <a:gdLst/>
              <a:ahLst/>
              <a:cxnLst/>
              <a:rect r="r" b="b" t="t" l="l"/>
              <a:pathLst>
                <a:path h="2590800" w="4286250">
                  <a:moveTo>
                    <a:pt x="0" y="0"/>
                  </a:moveTo>
                  <a:lnTo>
                    <a:pt x="0" y="2590800"/>
                  </a:lnTo>
                  <a:lnTo>
                    <a:pt x="4286250" y="2590800"/>
                  </a:lnTo>
                  <a:lnTo>
                    <a:pt x="4286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11430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430000">
                  <a:moveTo>
                    <a:pt x="0" y="0"/>
                  </a:moveTo>
                  <a:lnTo>
                    <a:pt x="0" y="2590800"/>
                  </a:lnTo>
                  <a:lnTo>
                    <a:pt x="11430000" y="25908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86096" y="2922251"/>
            <a:ext cx="6176477" cy="13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b="true" sz="3374" spc="3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Youth Features:</a:t>
            </a:r>
            <a:r>
              <a:rPr lang="en-US" b="true" sz="3374" spc="3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b="true" sz="3374" spc="37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Launching Careers</a:t>
            </a:r>
          </a:p>
          <a:p>
            <a:pPr algn="l">
              <a:lnSpc>
                <a:spcPts val="3374"/>
              </a:lnSpc>
            </a:pPr>
            <a:r>
              <a:rPr lang="en-US" b="true" sz="1349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80540" y="4281402"/>
            <a:ext cx="6380026" cy="206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33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DigitalServices Marketplace:</a:t>
            </a:r>
            <a:r>
              <a:rPr lang="en-US" sz="1449">
                <a:solidFill>
                  <a:srgbClr val="97B8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Offer skillsindesign,marketing, </a:t>
            </a: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analytics, and IT supportdirectlyto vendors.</a:t>
            </a:r>
          </a:p>
          <a:p>
            <a:pPr algn="just">
              <a:lnSpc>
                <a:spcPts val="3515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Real Business Case Studies: Work on live projects, gaining invaluable </a:t>
            </a:r>
          </a:p>
          <a:p>
            <a:pPr algn="just">
              <a:lnSpc>
                <a:spcPts val="1133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hands-on experience.</a:t>
            </a:r>
          </a:p>
          <a:p>
            <a:pPr algn="just">
              <a:lnSpc>
                <a:spcPts val="3624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Certified Portfolio Building: Automatic certification and portfolio </a:t>
            </a:r>
          </a:p>
          <a:p>
            <a:pPr algn="just">
              <a:lnSpc>
                <a:spcPts val="875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showcasing successful projects completed through BroChain.</a:t>
            </a:r>
          </a:p>
          <a:p>
            <a:pPr algn="just">
              <a:lnSpc>
                <a:spcPts val="3624"/>
              </a:lnSpc>
            </a:pPr>
            <a:r>
              <a:rPr lang="en-US" b="true" sz="1449">
                <a:solidFill>
                  <a:srgbClr val="97B8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Peer-to-Peer Collaboration: Connect with other young talent.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388934"/>
            <a:ext cx="11553949" cy="8515093"/>
            <a:chOff x="0" y="0"/>
            <a:chExt cx="11553952" cy="8515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25174" cy="8387969"/>
            </a:xfrm>
            <a:custGeom>
              <a:avLst/>
              <a:gdLst/>
              <a:ahLst/>
              <a:cxnLst/>
              <a:rect r="r" b="b" t="t" l="l"/>
              <a:pathLst>
                <a:path h="8387969" w="11425174">
                  <a:moveTo>
                    <a:pt x="0" y="0"/>
                  </a:moveTo>
                  <a:lnTo>
                    <a:pt x="0" y="8387969"/>
                  </a:lnTo>
                  <a:lnTo>
                    <a:pt x="11425174" y="8387969"/>
                  </a:lnTo>
                  <a:lnTo>
                    <a:pt x="114251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25174" cy="8387969"/>
            </a:xfrm>
            <a:custGeom>
              <a:avLst/>
              <a:gdLst/>
              <a:ahLst/>
              <a:cxnLst/>
              <a:rect r="r" b="b" t="t" l="l"/>
              <a:pathLst>
                <a:path h="8387969" w="11425174">
                  <a:moveTo>
                    <a:pt x="0" y="0"/>
                  </a:moveTo>
                  <a:lnTo>
                    <a:pt x="0" y="8387969"/>
                  </a:lnTo>
                  <a:lnTo>
                    <a:pt x="11425174" y="8387969"/>
                  </a:lnTo>
                  <a:lnTo>
                    <a:pt x="11425174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452439"/>
            <a:ext cx="11424742" cy="8387944"/>
          </a:xfrm>
          <a:custGeom>
            <a:avLst/>
            <a:gdLst/>
            <a:ahLst/>
            <a:cxnLst/>
            <a:rect r="r" b="b" t="t" l="l"/>
            <a:pathLst>
              <a:path h="8387944" w="11424742">
                <a:moveTo>
                  <a:pt x="0" y="0"/>
                </a:moveTo>
                <a:lnTo>
                  <a:pt x="11424742" y="0"/>
                </a:lnTo>
                <a:lnTo>
                  <a:pt x="11424742" y="8387943"/>
                </a:lnTo>
                <a:lnTo>
                  <a:pt x="0" y="838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52439"/>
            <a:ext cx="11425123" cy="8387944"/>
          </a:xfrm>
          <a:custGeom>
            <a:avLst/>
            <a:gdLst/>
            <a:ahLst/>
            <a:cxnLst/>
            <a:rect r="r" b="b" t="t" l="l"/>
            <a:pathLst>
              <a:path h="8387944" w="11425123">
                <a:moveTo>
                  <a:pt x="0" y="0"/>
                </a:moveTo>
                <a:lnTo>
                  <a:pt x="11425123" y="0"/>
                </a:lnTo>
                <a:lnTo>
                  <a:pt x="11425123" y="8387943"/>
                </a:lnTo>
                <a:lnTo>
                  <a:pt x="0" y="838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63503" y="449894"/>
            <a:ext cx="11395453" cy="8460229"/>
            <a:chOff x="0" y="0"/>
            <a:chExt cx="11395456" cy="84602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6040"/>
              <a:ext cx="11266424" cy="8328025"/>
            </a:xfrm>
            <a:custGeom>
              <a:avLst/>
              <a:gdLst/>
              <a:ahLst/>
              <a:cxnLst/>
              <a:rect r="r" b="b" t="t" l="l"/>
              <a:pathLst>
                <a:path h="8328025" w="11266424">
                  <a:moveTo>
                    <a:pt x="0" y="0"/>
                  </a:moveTo>
                  <a:lnTo>
                    <a:pt x="0" y="8328025"/>
                  </a:lnTo>
                  <a:lnTo>
                    <a:pt x="11266424" y="8328025"/>
                  </a:lnTo>
                  <a:lnTo>
                    <a:pt x="11266424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4698" y="2160651"/>
              <a:ext cx="514096" cy="1028192"/>
            </a:xfrm>
            <a:custGeom>
              <a:avLst/>
              <a:gdLst/>
              <a:ahLst/>
              <a:cxnLst/>
              <a:rect r="r" b="b" t="t" l="l"/>
              <a:pathLst>
                <a:path h="1028192" w="514096">
                  <a:moveTo>
                    <a:pt x="85598" y="0"/>
                  </a:moveTo>
                  <a:lnTo>
                    <a:pt x="85598" y="771144"/>
                  </a:lnTo>
                  <a:lnTo>
                    <a:pt x="0" y="771144"/>
                  </a:lnTo>
                  <a:lnTo>
                    <a:pt x="257048" y="1028192"/>
                  </a:lnTo>
                  <a:lnTo>
                    <a:pt x="514096" y="771144"/>
                  </a:lnTo>
                  <a:lnTo>
                    <a:pt x="428371" y="771144"/>
                  </a:lnTo>
                  <a:lnTo>
                    <a:pt x="428371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61746" y="3360293"/>
              <a:ext cx="514096" cy="1028192"/>
            </a:xfrm>
            <a:custGeom>
              <a:avLst/>
              <a:gdLst/>
              <a:ahLst/>
              <a:cxnLst/>
              <a:rect r="r" b="b" t="t" l="l"/>
              <a:pathLst>
                <a:path h="1028192" w="514096">
                  <a:moveTo>
                    <a:pt x="85598" y="0"/>
                  </a:moveTo>
                  <a:lnTo>
                    <a:pt x="85598" y="771144"/>
                  </a:lnTo>
                  <a:lnTo>
                    <a:pt x="0" y="771144"/>
                  </a:lnTo>
                  <a:lnTo>
                    <a:pt x="257048" y="1028192"/>
                  </a:lnTo>
                  <a:lnTo>
                    <a:pt x="514096" y="771144"/>
                  </a:lnTo>
                  <a:lnTo>
                    <a:pt x="428371" y="771144"/>
                  </a:lnTo>
                  <a:lnTo>
                    <a:pt x="428371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18794" y="4559935"/>
              <a:ext cx="514096" cy="1028192"/>
            </a:xfrm>
            <a:custGeom>
              <a:avLst/>
              <a:gdLst/>
              <a:ahLst/>
              <a:cxnLst/>
              <a:rect r="r" b="b" t="t" l="l"/>
              <a:pathLst>
                <a:path h="1028192" w="514096">
                  <a:moveTo>
                    <a:pt x="85725" y="0"/>
                  </a:moveTo>
                  <a:lnTo>
                    <a:pt x="85725" y="771144"/>
                  </a:lnTo>
                  <a:lnTo>
                    <a:pt x="0" y="771144"/>
                  </a:lnTo>
                  <a:lnTo>
                    <a:pt x="257048" y="1028192"/>
                  </a:lnTo>
                  <a:lnTo>
                    <a:pt x="514096" y="771144"/>
                  </a:lnTo>
                  <a:lnTo>
                    <a:pt x="428371" y="771144"/>
                  </a:lnTo>
                  <a:lnTo>
                    <a:pt x="428371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5842" y="5759577"/>
              <a:ext cx="514096" cy="1028192"/>
            </a:xfrm>
            <a:custGeom>
              <a:avLst/>
              <a:gdLst/>
              <a:ahLst/>
              <a:cxnLst/>
              <a:rect r="r" b="b" t="t" l="l"/>
              <a:pathLst>
                <a:path h="1028192" w="514096">
                  <a:moveTo>
                    <a:pt x="85725" y="0"/>
                  </a:moveTo>
                  <a:lnTo>
                    <a:pt x="85725" y="771144"/>
                  </a:lnTo>
                  <a:lnTo>
                    <a:pt x="0" y="771144"/>
                  </a:lnTo>
                  <a:lnTo>
                    <a:pt x="257048" y="1028192"/>
                  </a:lnTo>
                  <a:lnTo>
                    <a:pt x="514096" y="771144"/>
                  </a:lnTo>
                  <a:lnTo>
                    <a:pt x="428498" y="771144"/>
                  </a:lnTo>
                  <a:lnTo>
                    <a:pt x="428498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18794" y="6959219"/>
              <a:ext cx="514096" cy="1028192"/>
            </a:xfrm>
            <a:custGeom>
              <a:avLst/>
              <a:gdLst/>
              <a:ahLst/>
              <a:cxnLst/>
              <a:rect r="r" b="b" t="t" l="l"/>
              <a:pathLst>
                <a:path h="1028192" w="514096">
                  <a:moveTo>
                    <a:pt x="85725" y="0"/>
                  </a:moveTo>
                  <a:lnTo>
                    <a:pt x="85725" y="771143"/>
                  </a:lnTo>
                  <a:lnTo>
                    <a:pt x="0" y="771143"/>
                  </a:lnTo>
                  <a:lnTo>
                    <a:pt x="257048" y="1028191"/>
                  </a:lnTo>
                  <a:lnTo>
                    <a:pt x="514096" y="771143"/>
                  </a:lnTo>
                  <a:lnTo>
                    <a:pt x="428371" y="771143"/>
                  </a:lnTo>
                  <a:lnTo>
                    <a:pt x="428371" y="0"/>
                  </a:ln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76159" y="8328917"/>
            <a:ext cx="1751848" cy="418919"/>
          </a:xfrm>
          <a:custGeom>
            <a:avLst/>
            <a:gdLst/>
            <a:ahLst/>
            <a:cxnLst/>
            <a:rect r="r" b="b" t="t" l="l"/>
            <a:pathLst>
              <a:path h="418919" w="1751848">
                <a:moveTo>
                  <a:pt x="0" y="0"/>
                </a:moveTo>
                <a:lnTo>
                  <a:pt x="1751847" y="0"/>
                </a:lnTo>
                <a:lnTo>
                  <a:pt x="1751847" y="418919"/>
                </a:lnTo>
                <a:lnTo>
                  <a:pt x="0" y="418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04047" y="452438"/>
            <a:ext cx="2818200" cy="8391525"/>
          </a:xfrm>
          <a:custGeom>
            <a:avLst/>
            <a:gdLst/>
            <a:ahLst/>
            <a:cxnLst/>
            <a:rect r="r" b="b" t="t" l="l"/>
            <a:pathLst>
              <a:path h="8391525" w="2818200">
                <a:moveTo>
                  <a:pt x="0" y="0"/>
                </a:moveTo>
                <a:lnTo>
                  <a:pt x="2818200" y="0"/>
                </a:lnTo>
                <a:lnTo>
                  <a:pt x="2818200" y="8391525"/>
                </a:lnTo>
                <a:lnTo>
                  <a:pt x="0" y="8391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6" r="0" b="-6348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-63503" y="388934"/>
            <a:ext cx="11556997" cy="7163352"/>
            <a:chOff x="0" y="0"/>
            <a:chExt cx="11557000" cy="71633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671179" y="63500"/>
              <a:ext cx="2822321" cy="7036308"/>
            </a:xfrm>
            <a:custGeom>
              <a:avLst/>
              <a:gdLst/>
              <a:ahLst/>
              <a:cxnLst/>
              <a:rect r="r" b="b" t="t" l="l"/>
              <a:pathLst>
                <a:path h="7036308" w="2822321">
                  <a:moveTo>
                    <a:pt x="0" y="0"/>
                  </a:moveTo>
                  <a:lnTo>
                    <a:pt x="0" y="7036308"/>
                  </a:lnTo>
                  <a:lnTo>
                    <a:pt x="2822321" y="7036308"/>
                  </a:lnTo>
                  <a:lnTo>
                    <a:pt x="282232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643745" y="6047867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500" y="63500"/>
              <a:ext cx="11430000" cy="6496050"/>
            </a:xfrm>
            <a:custGeom>
              <a:avLst/>
              <a:gdLst/>
              <a:ahLst/>
              <a:cxnLst/>
              <a:rect r="r" b="b" t="t" l="l"/>
              <a:pathLst>
                <a:path h="6496050" w="11430000">
                  <a:moveTo>
                    <a:pt x="0" y="0"/>
                  </a:moveTo>
                  <a:lnTo>
                    <a:pt x="0" y="6496050"/>
                  </a:lnTo>
                  <a:lnTo>
                    <a:pt x="11430000" y="649605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500" y="63500"/>
              <a:ext cx="11430000" cy="6496050"/>
            </a:xfrm>
            <a:custGeom>
              <a:avLst/>
              <a:gdLst/>
              <a:ahLst/>
              <a:cxnLst/>
              <a:rect r="r" b="b" t="t" l="l"/>
              <a:pathLst>
                <a:path h="6496050" w="11430000">
                  <a:moveTo>
                    <a:pt x="0" y="0"/>
                  </a:moveTo>
                  <a:lnTo>
                    <a:pt x="0" y="6496050"/>
                  </a:lnTo>
                  <a:lnTo>
                    <a:pt x="11430000" y="649605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04592" y="1635538"/>
            <a:ext cx="5945610" cy="52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b="true" sz="3373" spc="3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Cycle of </a:t>
            </a:r>
            <a:r>
              <a:rPr lang="en-US" b="true" sz="3373" spc="3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Mutual Growth</a:t>
            </a:r>
          </a:p>
          <a:p>
            <a:pPr algn="l">
              <a:lnSpc>
                <a:spcPts val="2539"/>
              </a:lnSpc>
            </a:pPr>
            <a:r>
              <a:rPr lang="en-US" sz="1349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2393" y="3885286"/>
            <a:ext cx="5778294" cy="6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1686" spc="18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Y</a:t>
            </a:r>
            <a:r>
              <a:rPr lang="en-US" sz="1686" spc="1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outh Engages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Students apply digital skills, providing services and gaining experience.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4592" y="2637234"/>
            <a:ext cx="5056708" cy="6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1686" spc="1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Vendor Empowers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Vendors embrace digital tools, improving efficiency and reach.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99453" y="5084921"/>
            <a:ext cx="4090045" cy="6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1686" spc="1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Revenue &amp; Growth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Vendors see increased sales and market presence.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99453" y="7484193"/>
            <a:ext cx="5989987" cy="9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1686" spc="1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Local Economy Boost</a:t>
            </a:r>
          </a:p>
          <a:p>
            <a:pPr algn="l">
              <a:lnSpc>
                <a:spcPts val="2099"/>
              </a:lnSpc>
            </a:pPr>
            <a:r>
              <a:rPr lang="en-US" sz="13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Combined success stimulates local commerce and job creation, creating a virtuous cycle.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56352" y="6284557"/>
            <a:ext cx="5151453" cy="6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1686" spc="18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I</a:t>
            </a:r>
            <a:r>
              <a:rPr lang="en-US" sz="1686" spc="18">
                <a:solidFill>
                  <a:srgbClr val="FFDE59"/>
                </a:solidFill>
                <a:latin typeface="Gagalin"/>
                <a:ea typeface="Gagalin"/>
                <a:cs typeface="Gagalin"/>
                <a:sym typeface="Gagalin"/>
              </a:rPr>
              <a:t>ncome &amp; Experience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E0D6DE"/>
                </a:solidFill>
                <a:latin typeface="Gagalin"/>
                <a:ea typeface="Gagalin"/>
                <a:cs typeface="Gagalin"/>
                <a:sym typeface="Gagalin"/>
              </a:rPr>
              <a:t>Youth earn income, build portfolios, and enhance their resumes.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133476"/>
            <a:ext cx="11430000" cy="7029450"/>
            <a:chOff x="0" y="0"/>
            <a:chExt cx="11430000" cy="7029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7029450"/>
            </a:xfrm>
            <a:custGeom>
              <a:avLst/>
              <a:gdLst/>
              <a:ahLst/>
              <a:cxnLst/>
              <a:rect r="r" b="b" t="t" l="l"/>
              <a:pathLst>
                <a:path h="7029450" w="11430000">
                  <a:moveTo>
                    <a:pt x="0" y="0"/>
                  </a:moveTo>
                  <a:lnTo>
                    <a:pt x="0" y="7029450"/>
                  </a:lnTo>
                  <a:lnTo>
                    <a:pt x="11430000" y="702945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133475"/>
            <a:ext cx="11311090" cy="7029193"/>
          </a:xfrm>
          <a:custGeom>
            <a:avLst/>
            <a:gdLst/>
            <a:ahLst/>
            <a:cxnLst/>
            <a:rect r="r" b="b" t="t" l="l"/>
            <a:pathLst>
              <a:path h="7029193" w="11311090">
                <a:moveTo>
                  <a:pt x="0" y="0"/>
                </a:moveTo>
                <a:lnTo>
                  <a:pt x="11311090" y="0"/>
                </a:lnTo>
                <a:lnTo>
                  <a:pt x="11311090" y="7029193"/>
                </a:lnTo>
                <a:lnTo>
                  <a:pt x="0" y="702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1" t="-3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88643" y="1905000"/>
            <a:ext cx="4811982" cy="4811982"/>
            <a:chOff x="0" y="0"/>
            <a:chExt cx="6415976" cy="6415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16040" cy="6416040"/>
            </a:xfrm>
            <a:custGeom>
              <a:avLst/>
              <a:gdLst/>
              <a:ahLst/>
              <a:cxnLst/>
              <a:rect r="r" b="b" t="t" l="l"/>
              <a:pathLst>
                <a:path h="6416040" w="6416040">
                  <a:moveTo>
                    <a:pt x="27940" y="0"/>
                  </a:moveTo>
                  <a:cubicBezTo>
                    <a:pt x="20193" y="0"/>
                    <a:pt x="13716" y="2794"/>
                    <a:pt x="8255" y="8255"/>
                  </a:cubicBezTo>
                  <a:cubicBezTo>
                    <a:pt x="2794" y="13716"/>
                    <a:pt x="0" y="20320"/>
                    <a:pt x="0" y="28067"/>
                  </a:cubicBezTo>
                  <a:lnTo>
                    <a:pt x="0" y="6387973"/>
                  </a:lnTo>
                  <a:cubicBezTo>
                    <a:pt x="0" y="6395720"/>
                    <a:pt x="2794" y="6402324"/>
                    <a:pt x="8255" y="6407785"/>
                  </a:cubicBezTo>
                  <a:cubicBezTo>
                    <a:pt x="13716" y="6413246"/>
                    <a:pt x="20066" y="6415913"/>
                    <a:pt x="27686" y="6416040"/>
                  </a:cubicBezTo>
                  <a:lnTo>
                    <a:pt x="6388354" y="6416040"/>
                  </a:lnTo>
                  <a:cubicBezTo>
                    <a:pt x="6395974" y="6415913"/>
                    <a:pt x="6402451" y="6413119"/>
                    <a:pt x="6407785" y="6407785"/>
                  </a:cubicBezTo>
                  <a:cubicBezTo>
                    <a:pt x="6413119" y="6402451"/>
                    <a:pt x="6415913" y="6395847"/>
                    <a:pt x="6416040" y="6388227"/>
                  </a:cubicBezTo>
                  <a:lnTo>
                    <a:pt x="6416040" y="6388227"/>
                  </a:lnTo>
                  <a:lnTo>
                    <a:pt x="6416040" y="27813"/>
                  </a:lnTo>
                  <a:lnTo>
                    <a:pt x="6416040" y="27813"/>
                  </a:lnTo>
                  <a:cubicBezTo>
                    <a:pt x="6416040" y="20193"/>
                    <a:pt x="6413246" y="13589"/>
                    <a:pt x="6407785" y="8255"/>
                  </a:cubicBezTo>
                  <a:cubicBezTo>
                    <a:pt x="6402324" y="2921"/>
                    <a:pt x="6395847" y="0"/>
                    <a:pt x="63881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1133475"/>
            <a:ext cx="11311090" cy="3781425"/>
            <a:chOff x="0" y="0"/>
            <a:chExt cx="11311090" cy="37814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1128" cy="3781425"/>
            </a:xfrm>
            <a:custGeom>
              <a:avLst/>
              <a:gdLst/>
              <a:ahLst/>
              <a:cxnLst/>
              <a:rect r="r" b="b" t="t" l="l"/>
              <a:pathLst>
                <a:path h="3781425" w="11311128">
                  <a:moveTo>
                    <a:pt x="0" y="0"/>
                  </a:moveTo>
                  <a:lnTo>
                    <a:pt x="0" y="3781425"/>
                  </a:lnTo>
                  <a:lnTo>
                    <a:pt x="11311128" y="3781425"/>
                  </a:lnTo>
                  <a:lnTo>
                    <a:pt x="1131112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59491" y="1320536"/>
            <a:ext cx="8494319" cy="58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 spc="3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Massive Market Opportunity in India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14568" y="2599525"/>
            <a:ext cx="4820717" cy="9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b="true" sz="2307">
                <a:solidFill>
                  <a:srgbClr val="7AF0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Vendor</a:t>
            </a:r>
            <a:r>
              <a:rPr lang="en-US" sz="2307">
                <a:solidFill>
                  <a:srgbClr val="E0D6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b="true" sz="2307">
                <a:solidFill>
                  <a:srgbClr val="7AF0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s:</a:t>
            </a:r>
            <a:r>
              <a:rPr lang="en-US" sz="2307">
                <a:solidFill>
                  <a:srgbClr val="7AF0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b="true" sz="2307">
                <a:solidFill>
                  <a:srgbClr val="FF313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49 M+ registered street vendors across India.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5000" y="4221918"/>
            <a:ext cx="5026600" cy="169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b="true" sz="2025">
                <a:solidFill>
                  <a:srgbClr val="7AF0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Youth:</a:t>
            </a:r>
            <a:r>
              <a:rPr lang="en-US" sz="2025">
                <a:solidFill>
                  <a:srgbClr val="7AF0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2025">
                <a:solidFill>
                  <a:srgbClr val="97B8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~</a:t>
            </a:r>
            <a:r>
              <a:rPr lang="en-US" b="true" sz="2025">
                <a:solidFill>
                  <a:srgbClr val="FF3131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young millennials entering the workforce, digitally native and seeking opportunities.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0572" y="6777704"/>
            <a:ext cx="8256832" cy="79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135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BroChain uniquely bridges these two vast, underserved markets, unlocking immense value and fostering economic inclusion at scale.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9007"/>
            <a:ext cx="11429457" cy="6436957"/>
          </a:xfrm>
          <a:custGeom>
            <a:avLst/>
            <a:gdLst/>
            <a:ahLst/>
            <a:cxnLst/>
            <a:rect r="r" b="b" t="t" l="l"/>
            <a:pathLst>
              <a:path h="6436957" w="11429457">
                <a:moveTo>
                  <a:pt x="0" y="0"/>
                </a:moveTo>
                <a:lnTo>
                  <a:pt x="11429457" y="0"/>
                </a:lnTo>
                <a:lnTo>
                  <a:pt x="11429457" y="6436957"/>
                </a:lnTo>
                <a:lnTo>
                  <a:pt x="0" y="643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29007"/>
            <a:ext cx="11429457" cy="6438338"/>
          </a:xfrm>
          <a:custGeom>
            <a:avLst/>
            <a:gdLst/>
            <a:ahLst/>
            <a:cxnLst/>
            <a:rect r="r" b="b" t="t" l="l"/>
            <a:pathLst>
              <a:path h="6438338" w="11429457">
                <a:moveTo>
                  <a:pt x="0" y="0"/>
                </a:moveTo>
                <a:lnTo>
                  <a:pt x="11429457" y="0"/>
                </a:lnTo>
                <a:lnTo>
                  <a:pt x="11429457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429055"/>
            <a:ext cx="11062145" cy="6438595"/>
            <a:chOff x="0" y="0"/>
            <a:chExt cx="11062144" cy="643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62208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062208">
                  <a:moveTo>
                    <a:pt x="0" y="0"/>
                  </a:moveTo>
                  <a:lnTo>
                    <a:pt x="0" y="6438646"/>
                  </a:lnTo>
                  <a:lnTo>
                    <a:pt x="11062208" y="6438646"/>
                  </a:lnTo>
                  <a:lnTo>
                    <a:pt x="11062208" y="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417" y="1429007"/>
            <a:ext cx="4286050" cy="6438338"/>
          </a:xfrm>
          <a:custGeom>
            <a:avLst/>
            <a:gdLst/>
            <a:ahLst/>
            <a:cxnLst/>
            <a:rect r="r" b="b" t="t" l="l"/>
            <a:pathLst>
              <a:path h="6438338" w="4286050">
                <a:moveTo>
                  <a:pt x="0" y="0"/>
                </a:moveTo>
                <a:lnTo>
                  <a:pt x="4286050" y="0"/>
                </a:lnTo>
                <a:lnTo>
                  <a:pt x="4286050" y="6438338"/>
                </a:lnTo>
                <a:lnTo>
                  <a:pt x="0" y="643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1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9788" y="7354548"/>
            <a:ext cx="1752514" cy="419081"/>
          </a:xfrm>
          <a:custGeom>
            <a:avLst/>
            <a:gdLst/>
            <a:ahLst/>
            <a:cxnLst/>
            <a:rect r="r" b="b" t="t" l="l"/>
            <a:pathLst>
              <a:path h="419081" w="1752514">
                <a:moveTo>
                  <a:pt x="0" y="0"/>
                </a:moveTo>
                <a:lnTo>
                  <a:pt x="1752514" y="0"/>
                </a:lnTo>
                <a:lnTo>
                  <a:pt x="1752514" y="419081"/>
                </a:lnTo>
                <a:lnTo>
                  <a:pt x="0" y="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3503" y="1365247"/>
            <a:ext cx="11556997" cy="2718054"/>
            <a:chOff x="0" y="0"/>
            <a:chExt cx="11557000" cy="2718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1430000" cy="2591054"/>
            </a:xfrm>
            <a:custGeom>
              <a:avLst/>
              <a:gdLst/>
              <a:ahLst/>
              <a:cxnLst/>
              <a:rect r="r" b="b" t="t" l="l"/>
              <a:pathLst>
                <a:path h="2591054" w="11430000">
                  <a:moveTo>
                    <a:pt x="0" y="0"/>
                  </a:moveTo>
                  <a:lnTo>
                    <a:pt x="0" y="2591054"/>
                  </a:lnTo>
                  <a:lnTo>
                    <a:pt x="11430000" y="259105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00" y="63500"/>
              <a:ext cx="11430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430000">
                  <a:moveTo>
                    <a:pt x="0" y="0"/>
                  </a:moveTo>
                  <a:lnTo>
                    <a:pt x="0" y="2590800"/>
                  </a:lnTo>
                  <a:lnTo>
                    <a:pt x="11430000" y="25908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207250" y="63500"/>
              <a:ext cx="4286250" cy="2590800"/>
            </a:xfrm>
            <a:custGeom>
              <a:avLst/>
              <a:gdLst/>
              <a:ahLst/>
              <a:cxnLst/>
              <a:rect r="r" b="b" t="t" l="l"/>
              <a:pathLst>
                <a:path h="2590800" w="4286250">
                  <a:moveTo>
                    <a:pt x="0" y="0"/>
                  </a:moveTo>
                  <a:lnTo>
                    <a:pt x="0" y="2590800"/>
                  </a:lnTo>
                  <a:lnTo>
                    <a:pt x="4286250" y="2590800"/>
                  </a:lnTo>
                  <a:lnTo>
                    <a:pt x="4286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43745" y="2141474"/>
              <a:ext cx="1754505" cy="419100"/>
            </a:xfrm>
            <a:custGeom>
              <a:avLst/>
              <a:gdLst/>
              <a:ahLst/>
              <a:cxnLst/>
              <a:rect r="r" b="b" t="t" l="l"/>
              <a:pathLst>
                <a:path h="419100" w="1754505">
                  <a:moveTo>
                    <a:pt x="0" y="419100"/>
                  </a:moveTo>
                  <a:lnTo>
                    <a:pt x="1754505" y="419100"/>
                  </a:lnTo>
                  <a:lnTo>
                    <a:pt x="1754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140" y="6423346"/>
            <a:ext cx="962939" cy="9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"/>
              </a:lnSpc>
            </a:pPr>
            <a:r>
              <a:rPr lang="en-US" b="true" sz="1067" spc="11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Blockchain (T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6344" y="6377540"/>
            <a:ext cx="803662" cy="20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"/>
              </a:lnSpc>
            </a:pPr>
            <a:r>
              <a:rPr lang="en-US" b="true" sz="1067">
                <a:solidFill>
                  <a:srgbClr val="E0D6D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b="true" sz="1067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rust Layer)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40" y="4718456"/>
            <a:ext cx="3517125" cy="115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b="true" sz="1067" spc="11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 (Business Logic)</a:t>
            </a:r>
          </a:p>
          <a:p>
            <a:pPr algn="l">
              <a:lnSpc>
                <a:spcPts val="2550"/>
              </a:lnSpc>
            </a:pPr>
            <a:r>
              <a:rPr lang="en-US" sz="1067" spc="11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Powered by Node.js, Express.js &amp; MongoDB Manages vendor data, ana</a:t>
            </a:r>
            <a:r>
              <a:rPr lang="en-US" sz="1067" spc="11">
                <a:solidFill>
                  <a:srgbClr val="97B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7" spc="11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lytics, and campaigns APIs connect frontend and blockchain seamlessly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140" y="3099283"/>
            <a:ext cx="3368469" cy="115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b="true" sz="1067" spc="11">
                <a:solidFill>
                  <a:srgbClr val="97B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 (User Interface)</a:t>
            </a:r>
          </a:p>
          <a:p>
            <a:pPr algn="l">
              <a:lnSpc>
                <a:spcPts val="2550"/>
              </a:lnSpc>
            </a:pPr>
            <a:r>
              <a:rPr lang="en-US" sz="1067" spc="11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Built with HTML,CSS and JS &amp; React Native Simple, mobile-first design Dashboards for sales, payments, and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140" y="6556762"/>
            <a:ext cx="3512972" cy="93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067" spc="11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Solidity Smart Contracts, Hardhat, MetaMask immutable transaction ledger &amp; secure payments Transparent vendor–student collaborations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7225" y="1792729"/>
            <a:ext cx="4030513" cy="49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b="true" sz="2878" i="true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BRO-Chain.. Tech Stack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DAGwxezIcYY</dc:identifier>
  <dcterms:modified xsi:type="dcterms:W3CDTF">2011-08-01T06:04:30Z</dcterms:modified>
  <cp:revision>1</cp:revision>
  <dc:title>Bro-Chain... The Integrated Super-App for Local Vendors.pdf</dc:title>
</cp:coreProperties>
</file>